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Average"/>
      <p:regular r:id="rId12"/>
    </p:embeddedFont>
    <p:embeddedFont>
      <p:font typeface="Oswald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Oswald-regular.fntdata"/><Relationship Id="rId12" Type="http://schemas.openxmlformats.org/officeDocument/2006/relationships/font" Target="fonts/Averag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8dac88deb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8dac88de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dac88deb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8dac88deb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dac88deba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8dac88deb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8dac88deb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8dac88deb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8dac88deba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8dac88deba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LABYRINT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Využití kruhového odpočívadla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0000" y="314463"/>
            <a:ext cx="2628900" cy="210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Oblázkový labyrint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425" y="981075"/>
            <a:ext cx="3838325" cy="287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8650" y="1217775"/>
            <a:ext cx="3211275" cy="24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Stavební postup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152475"/>
            <a:ext cx="3758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Vytyčíme středový kříž, pokračujeme ve středu šipek.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4725" y="258675"/>
            <a:ext cx="4195499" cy="4626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Využití labyrintu ve škole při výuce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478825" y="1150725"/>
            <a:ext cx="8333100" cy="40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/>
              <a:t>ČJ - definice symbolu a symbolický jazyk, původ slova labyrint, labyrint v literatuře</a:t>
            </a:r>
            <a:endParaRPr sz="15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500"/>
              <a:t>D   - středověký labyrint, labyrint v předkřesťanských kulturách, labyrint jako poselství času</a:t>
            </a:r>
            <a:endParaRPr sz="15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500"/>
              <a:t>M   - geometrie labyrintu, výpočty a vytyčování, labyrint vs. bludiště, rovinný labyrint</a:t>
            </a:r>
            <a:endParaRPr sz="15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500"/>
              <a:t>Z    - varianty labyrintů na kontinentech, etnika využívající labyrinty, labyrinty pohledem z vesmíru, kosmologická symbolika labyrintu</a:t>
            </a:r>
            <a:endParaRPr sz="15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500"/>
              <a:t>Př   - kamenný labyrint, dřeviny tvořící labyrint, úprava a zachování labyrintu</a:t>
            </a:r>
            <a:endParaRPr sz="15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500"/>
              <a:t>VV  - labyrint jako mandala, původ labyrintového vzoru, Otfriedův, Římský, Svatoomerský, Baltický</a:t>
            </a:r>
            <a:endParaRPr sz="1500"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500"/>
              <a:t>TV  - tanec jeřábů, Trójská hra</a:t>
            </a:r>
            <a:endParaRPr sz="1500"/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0450" y="0"/>
            <a:ext cx="1353552" cy="169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0450" y="3792627"/>
            <a:ext cx="1353550" cy="1350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Využití v oddechovém čase, o přestávkách, v družině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1370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Meditace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Relaxace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Akupresura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Pobyt na čerstvém vzduchu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Měření </a:t>
            </a:r>
            <a:r>
              <a:rPr lang="cs"/>
              <a:t>nachozené</a:t>
            </a:r>
            <a:r>
              <a:rPr lang="cs"/>
              <a:t> vzdálenosti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Vznik nového oddechového prostoru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Exteriér k focení tříd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7525" y="1502750"/>
            <a:ext cx="3714775" cy="24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Inspirace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s"/>
              <a:t>Nebylo by to pěkné?</a:t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1350" y="572874"/>
            <a:ext cx="5241124" cy="393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